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Gagalin" charset="1" panose="00000500000000000000"/>
      <p:regular r:id="rId11"/>
    </p:embeddedFont>
    <p:embeddedFont>
      <p:font typeface="Times New Roman" charset="1" panose="02030502070405020303"/>
      <p:regular r:id="rId12"/>
    </p:embeddedFont>
    <p:embeddedFont>
      <p:font typeface="Times New Roman Bold" charset="1" panose="02030802070405020303"/>
      <p:regular r:id="rId13"/>
    </p:embeddedFont>
    <p:embeddedFont>
      <p:font typeface="Times New Roman Italics" charset="1" panose="02030502070405090303"/>
      <p:regular r:id="rId14"/>
    </p:embeddedFont>
    <p:embeddedFont>
      <p:font typeface="Times New Roman Bold Italics" charset="1" panose="02030802070405090303"/>
      <p:regular r:id="rId15"/>
    </p:embeddedFont>
    <p:embeddedFont>
      <p:font typeface="Times New Roman Medium" charset="1" panose="02030502070405020303"/>
      <p:regular r:id="rId16"/>
    </p:embeddedFont>
    <p:embeddedFont>
      <p:font typeface="Times New Roman Medium Italics" charset="1" panose="02030502070405090303"/>
      <p:regular r:id="rId17"/>
    </p:embeddedFont>
    <p:embeddedFont>
      <p:font typeface="Times New Roman Semi-Bold" charset="1" panose="02030702070405020303"/>
      <p:regular r:id="rId18"/>
    </p:embeddedFont>
    <p:embeddedFont>
      <p:font typeface="Times New Roman Semi-Bold Italics" charset="1" panose="02030702070405090303"/>
      <p:regular r:id="rId19"/>
    </p:embeddedFont>
    <p:embeddedFont>
      <p:font typeface="Times New Roman Ultra-Bold" charset="1" panose="02030902070405020303"/>
      <p:regular r:id="rId20"/>
    </p:embeddedFont>
    <p:embeddedFont>
      <p:font typeface="Arial" charset="1" panose="020B0502020202020204"/>
      <p:regular r:id="rId21"/>
    </p:embeddedFont>
    <p:embeddedFont>
      <p:font typeface="Arial Bold" charset="1" panose="020B0802020202020204"/>
      <p:regular r:id="rId22"/>
    </p:embeddedFont>
    <p:embeddedFont>
      <p:font typeface="Arial Italics" charset="1" panose="020B0502020202090204"/>
      <p:regular r:id="rId23"/>
    </p:embeddedFont>
    <p:embeddedFont>
      <p:font typeface="Arial Bold Italics" charset="1" panose="020B0802020202090204"/>
      <p:regular r:id="rId24"/>
    </p:embeddedFont>
    <p:embeddedFont>
      <p:font typeface="Alice" charset="1" panose="00000500000000000000"/>
      <p:regular r:id="rId25"/>
    </p:embeddedFont>
    <p:embeddedFont>
      <p:font typeface="Alice Bold" charset="1" panose="00000500000000000000"/>
      <p:regular r:id="rId26"/>
    </p:embeddedFont>
    <p:embeddedFont>
      <p:font typeface="Alice Italics" charset="1" panose="00000500000000000000"/>
      <p:regular r:id="rId27"/>
    </p:embeddedFont>
    <p:embeddedFont>
      <p:font typeface="Alice Bold Italics" charset="1" panose="000005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35" Target="slides/slide7.xml" Type="http://schemas.openxmlformats.org/officeDocument/2006/relationships/slide"/><Relationship Id="rId36" Target="slides/slide8.xml" Type="http://schemas.openxmlformats.org/officeDocument/2006/relationships/slide"/><Relationship Id="rId37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83840" y="3664318"/>
            <a:ext cx="13720321" cy="200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233"/>
              </a:lnSpc>
            </a:pPr>
            <a:r>
              <a:rPr lang="en-US" sz="11595">
                <a:solidFill>
                  <a:srgbClr val="DD1818"/>
                </a:solidFill>
                <a:latin typeface="Archivo Black"/>
              </a:rPr>
              <a:t>Zomato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54222" y="8707205"/>
            <a:ext cx="17233778" cy="1167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Times New Roman"/>
              </a:rPr>
              <a:t>By: Group 6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</a:rPr>
              <a:t>       </a:t>
            </a:r>
            <a:r>
              <a:rPr lang="en-US" sz="3000">
                <a:solidFill>
                  <a:srgbClr val="000000"/>
                </a:solidFill>
                <a:latin typeface="Times New Roman"/>
              </a:rPr>
              <a:t>Mohammed Junaid, Ranchi G Jain, Garima Gaurav Parate, Soumya P F, Divyansshi Sharma.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75562" y="152402"/>
            <a:ext cx="1412438" cy="58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</a:rPr>
              <a:t>ExcelR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400000">
            <a:off x="-8420482" y="2727276"/>
            <a:ext cx="14662984" cy="4114800"/>
          </a:xfrm>
          <a:custGeom>
            <a:avLst/>
            <a:gdLst/>
            <a:ahLst/>
            <a:cxnLst/>
            <a:rect r="r" b="b" t="t" l="l"/>
            <a:pathLst>
              <a:path h="4114800" w="14662984">
                <a:moveTo>
                  <a:pt x="0" y="0"/>
                </a:moveTo>
                <a:lnTo>
                  <a:pt x="14662984" y="0"/>
                </a:lnTo>
                <a:lnTo>
                  <a:pt x="146629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284" r="0" b="-8971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85151" y="1028700"/>
            <a:ext cx="7301220" cy="6625857"/>
          </a:xfrm>
          <a:custGeom>
            <a:avLst/>
            <a:gdLst/>
            <a:ahLst/>
            <a:cxnLst/>
            <a:rect r="r" b="b" t="t" l="l"/>
            <a:pathLst>
              <a:path h="6625857" w="7301220">
                <a:moveTo>
                  <a:pt x="0" y="0"/>
                </a:moveTo>
                <a:lnTo>
                  <a:pt x="7301220" y="0"/>
                </a:lnTo>
                <a:lnTo>
                  <a:pt x="7301220" y="6625857"/>
                </a:lnTo>
                <a:lnTo>
                  <a:pt x="0" y="66258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1041734" y="9650913"/>
            <a:ext cx="19329734" cy="1748751"/>
          </a:xfrm>
          <a:custGeom>
            <a:avLst/>
            <a:gdLst/>
            <a:ahLst/>
            <a:cxnLst/>
            <a:rect r="r" b="b" t="t" l="l"/>
            <a:pathLst>
              <a:path h="1748751" w="19329734">
                <a:moveTo>
                  <a:pt x="0" y="0"/>
                </a:moveTo>
                <a:lnTo>
                  <a:pt x="19329734" y="0"/>
                </a:lnTo>
                <a:lnTo>
                  <a:pt x="19329734" y="1748751"/>
                </a:lnTo>
                <a:lnTo>
                  <a:pt x="0" y="1748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2242" r="0" b="-3381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0639" y="2417289"/>
            <a:ext cx="319737" cy="305785"/>
          </a:xfrm>
          <a:custGeom>
            <a:avLst/>
            <a:gdLst/>
            <a:ahLst/>
            <a:cxnLst/>
            <a:rect r="r" b="b" t="t" l="l"/>
            <a:pathLst>
              <a:path h="305785" w="319737">
                <a:moveTo>
                  <a:pt x="0" y="0"/>
                </a:moveTo>
                <a:lnTo>
                  <a:pt x="319737" y="0"/>
                </a:lnTo>
                <a:lnTo>
                  <a:pt x="319737" y="305785"/>
                </a:lnTo>
                <a:lnTo>
                  <a:pt x="0" y="3057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60639" y="4481247"/>
            <a:ext cx="319737" cy="305785"/>
          </a:xfrm>
          <a:custGeom>
            <a:avLst/>
            <a:gdLst/>
            <a:ahLst/>
            <a:cxnLst/>
            <a:rect r="r" b="b" t="t" l="l"/>
            <a:pathLst>
              <a:path h="305785" w="319737">
                <a:moveTo>
                  <a:pt x="0" y="0"/>
                </a:moveTo>
                <a:lnTo>
                  <a:pt x="319737" y="0"/>
                </a:lnTo>
                <a:lnTo>
                  <a:pt x="319737" y="305785"/>
                </a:lnTo>
                <a:lnTo>
                  <a:pt x="0" y="3057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60639" y="7046141"/>
            <a:ext cx="319737" cy="305785"/>
          </a:xfrm>
          <a:custGeom>
            <a:avLst/>
            <a:gdLst/>
            <a:ahLst/>
            <a:cxnLst/>
            <a:rect r="r" b="b" t="t" l="l"/>
            <a:pathLst>
              <a:path h="305785" w="319737">
                <a:moveTo>
                  <a:pt x="0" y="0"/>
                </a:moveTo>
                <a:lnTo>
                  <a:pt x="319737" y="0"/>
                </a:lnTo>
                <a:lnTo>
                  <a:pt x="319737" y="305785"/>
                </a:lnTo>
                <a:lnTo>
                  <a:pt x="0" y="3057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86600" y="293134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10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60639" y="260605"/>
            <a:ext cx="4538211" cy="1021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59"/>
              </a:lnSpc>
            </a:pPr>
            <a:r>
              <a:rPr lang="en-US" sz="5899">
                <a:solidFill>
                  <a:srgbClr val="DD1818"/>
                </a:solidFill>
                <a:latin typeface="Alice 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0134" y="1907321"/>
            <a:ext cx="15927731" cy="1469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4"/>
              </a:lnSpc>
            </a:pPr>
            <a:r>
              <a:rPr lang="en-US" sz="4017">
                <a:solidFill>
                  <a:srgbClr val="000000"/>
                </a:solidFill>
                <a:latin typeface="Times New Roman"/>
              </a:rPr>
              <a:t>  </a:t>
            </a:r>
            <a:r>
              <a:rPr lang="en-US" sz="4017">
                <a:solidFill>
                  <a:srgbClr val="000000"/>
                </a:solidFill>
                <a:latin typeface="Times New Roman"/>
              </a:rPr>
              <a:t>Zomato is a food delivery network. It serves as an integral link between customers and restaurants worldwide.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1569" y="4143920"/>
            <a:ext cx="15927731" cy="1469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4"/>
              </a:lnSpc>
            </a:pPr>
            <a:r>
              <a:rPr lang="en-US" sz="4017">
                <a:solidFill>
                  <a:srgbClr val="000000"/>
                </a:solidFill>
                <a:latin typeface="Times New Roman"/>
              </a:rPr>
              <a:t>Zomato offers various services by delivering meals right to the customer’s doorstep.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0134" y="6536173"/>
            <a:ext cx="15927731" cy="1469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4"/>
              </a:lnSpc>
            </a:pPr>
            <a:r>
              <a:rPr lang="en-US" sz="4017">
                <a:solidFill>
                  <a:srgbClr val="000000"/>
                </a:solidFill>
                <a:latin typeface="Times New Roman"/>
              </a:rPr>
              <a:t> Zomato relies on user-generated content, with reviews and ratings playing a significant role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68754"/>
            <a:ext cx="18288000" cy="10555754"/>
          </a:xfrm>
          <a:custGeom>
            <a:avLst/>
            <a:gdLst/>
            <a:ahLst/>
            <a:cxnLst/>
            <a:rect r="r" b="b" t="t" l="l"/>
            <a:pathLst>
              <a:path h="10555754" w="18288000">
                <a:moveTo>
                  <a:pt x="0" y="0"/>
                </a:moveTo>
                <a:lnTo>
                  <a:pt x="18288000" y="0"/>
                </a:lnTo>
                <a:lnTo>
                  <a:pt x="18288000" y="10555754"/>
                </a:lnTo>
                <a:lnTo>
                  <a:pt x="0" y="105557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-1306" t="0" r="-130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0639" y="241555"/>
            <a:ext cx="4538211" cy="1252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19"/>
              </a:lnSpc>
            </a:pPr>
            <a:r>
              <a:rPr lang="en-US" sz="7299">
                <a:solidFill>
                  <a:srgbClr val="DD1818"/>
                </a:solidFill>
                <a:latin typeface="Alice Bold"/>
              </a:rPr>
              <a:t>Objectives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18635" y="2449345"/>
            <a:ext cx="15927731" cy="1799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84"/>
              </a:lnSpc>
            </a:pPr>
            <a:r>
              <a:rPr lang="en-US" sz="4917">
                <a:solidFill>
                  <a:srgbClr val="000000"/>
                </a:solidFill>
                <a:latin typeface="Times New Roman"/>
              </a:rPr>
              <a:t> We have utilized advanced Excel functions and SQL queries to analyze the data.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18635" y="5485715"/>
            <a:ext cx="15927731" cy="1799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84"/>
              </a:lnSpc>
            </a:pPr>
            <a:r>
              <a:rPr lang="en-US" sz="4917">
                <a:solidFill>
                  <a:srgbClr val="000000"/>
                </a:solidFill>
                <a:latin typeface="Times New Roman"/>
              </a:rPr>
              <a:t>The dashboards were created using Power BI and Tableau to visualize insights.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560639" y="3138383"/>
            <a:ext cx="319737" cy="305785"/>
          </a:xfrm>
          <a:custGeom>
            <a:avLst/>
            <a:gdLst/>
            <a:ahLst/>
            <a:cxnLst/>
            <a:rect r="r" b="b" t="t" l="l"/>
            <a:pathLst>
              <a:path h="305785" w="319737">
                <a:moveTo>
                  <a:pt x="0" y="0"/>
                </a:moveTo>
                <a:lnTo>
                  <a:pt x="319737" y="0"/>
                </a:lnTo>
                <a:lnTo>
                  <a:pt x="319737" y="305785"/>
                </a:lnTo>
                <a:lnTo>
                  <a:pt x="0" y="3057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60639" y="6174753"/>
            <a:ext cx="319737" cy="305785"/>
          </a:xfrm>
          <a:custGeom>
            <a:avLst/>
            <a:gdLst/>
            <a:ahLst/>
            <a:cxnLst/>
            <a:rect r="r" b="b" t="t" l="l"/>
            <a:pathLst>
              <a:path h="305785" w="319737">
                <a:moveTo>
                  <a:pt x="0" y="0"/>
                </a:moveTo>
                <a:lnTo>
                  <a:pt x="319737" y="0"/>
                </a:lnTo>
                <a:lnTo>
                  <a:pt x="319737" y="305785"/>
                </a:lnTo>
                <a:lnTo>
                  <a:pt x="0" y="3057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-1041734" y="9650913"/>
            <a:ext cx="19329734" cy="1748751"/>
          </a:xfrm>
          <a:custGeom>
            <a:avLst/>
            <a:gdLst/>
            <a:ahLst/>
            <a:cxnLst/>
            <a:rect r="r" b="b" t="t" l="l"/>
            <a:pathLst>
              <a:path h="1748751" w="19329734">
                <a:moveTo>
                  <a:pt x="0" y="0"/>
                </a:moveTo>
                <a:lnTo>
                  <a:pt x="19329734" y="0"/>
                </a:lnTo>
                <a:lnTo>
                  <a:pt x="19329734" y="1748751"/>
                </a:lnTo>
                <a:lnTo>
                  <a:pt x="0" y="17487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82242" r="0" b="-338132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92080" y="6172200"/>
            <a:ext cx="4695920" cy="4114800"/>
          </a:xfrm>
          <a:custGeom>
            <a:avLst/>
            <a:gdLst/>
            <a:ahLst/>
            <a:cxnLst/>
            <a:rect r="r" b="b" t="t" l="l"/>
            <a:pathLst>
              <a:path h="4114800" w="4695920">
                <a:moveTo>
                  <a:pt x="0" y="0"/>
                </a:moveTo>
                <a:lnTo>
                  <a:pt x="4695920" y="0"/>
                </a:lnTo>
                <a:lnTo>
                  <a:pt x="46959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-10130936" y="7443695"/>
            <a:ext cx="19329734" cy="2141364"/>
          </a:xfrm>
          <a:custGeom>
            <a:avLst/>
            <a:gdLst/>
            <a:ahLst/>
            <a:cxnLst/>
            <a:rect r="r" b="b" t="t" l="l"/>
            <a:pathLst>
              <a:path h="2141364" w="19329734">
                <a:moveTo>
                  <a:pt x="0" y="0"/>
                </a:moveTo>
                <a:lnTo>
                  <a:pt x="19329734" y="0"/>
                </a:lnTo>
                <a:lnTo>
                  <a:pt x="19329734" y="2141363"/>
                </a:lnTo>
                <a:lnTo>
                  <a:pt x="0" y="2141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8828" r="0" b="-25780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4613" y="1881105"/>
            <a:ext cx="16841025" cy="1477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8764" indent="-439382" lvl="1">
              <a:lnSpc>
                <a:spcPts val="5698"/>
              </a:lnSpc>
              <a:buFont typeface="Arial"/>
              <a:buChar char="•"/>
            </a:pPr>
            <a:r>
              <a:rPr lang="en-US" sz="4070">
                <a:solidFill>
                  <a:srgbClr val="000000"/>
                </a:solidFill>
                <a:latin typeface="Times New Roman"/>
              </a:rPr>
              <a:t>Zomato faced increased competition during the peak season from other food delivery platforms offering similar services.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4613" y="4211276"/>
            <a:ext cx="16236412" cy="2192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8464" indent="-439232" lvl="1">
              <a:lnSpc>
                <a:spcPts val="5696"/>
              </a:lnSpc>
              <a:buFont typeface="Arial"/>
              <a:buChar char="•"/>
            </a:pPr>
            <a:r>
              <a:rPr lang="en-US" sz="4068">
                <a:solidFill>
                  <a:srgbClr val="000000"/>
                </a:solidFill>
                <a:latin typeface="Times New Roman"/>
              </a:rPr>
              <a:t>Zomato's pricing strategy during the festive season could have been perceived as unaffordable or not competitive, leading to a decrease in demand.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8963" y="395840"/>
            <a:ext cx="838282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DD1818"/>
                </a:solidFill>
                <a:latin typeface="Alice"/>
              </a:rPr>
              <a:t>Problems faced by company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4613" y="7036604"/>
            <a:ext cx="17265112" cy="1477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8714" indent="-439357" lvl="1">
              <a:lnSpc>
                <a:spcPts val="5698"/>
              </a:lnSpc>
              <a:buFont typeface="Arial"/>
              <a:buChar char="•"/>
            </a:pPr>
            <a:r>
              <a:rPr lang="en-US" sz="4070">
                <a:solidFill>
                  <a:srgbClr val="000000"/>
                </a:solidFill>
                <a:latin typeface="Times New Roman"/>
              </a:rPr>
              <a:t>The online food delivery market has very tough competition. These harsh conditions make life difficult for the company in order to grow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87893" y="7381014"/>
            <a:ext cx="4400214" cy="3828186"/>
          </a:xfrm>
          <a:custGeom>
            <a:avLst/>
            <a:gdLst/>
            <a:ahLst/>
            <a:cxnLst/>
            <a:rect r="r" b="b" t="t" l="l"/>
            <a:pathLst>
              <a:path h="3828186" w="4400214">
                <a:moveTo>
                  <a:pt x="0" y="0"/>
                </a:moveTo>
                <a:lnTo>
                  <a:pt x="4400214" y="0"/>
                </a:lnTo>
                <a:lnTo>
                  <a:pt x="4400214" y="3828187"/>
                </a:lnTo>
                <a:lnTo>
                  <a:pt x="0" y="38281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4350" y="2132360"/>
            <a:ext cx="17523914" cy="1407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4190" indent="-412095" lvl="1">
              <a:lnSpc>
                <a:spcPts val="5344"/>
              </a:lnSpc>
              <a:buFont typeface="Arial"/>
              <a:buChar char="•"/>
            </a:pPr>
            <a:r>
              <a:rPr lang="en-US" sz="3817">
                <a:solidFill>
                  <a:srgbClr val="000000"/>
                </a:solidFill>
                <a:latin typeface="Times New Roman"/>
              </a:rPr>
              <a:t> Aggregated columns are created for common date-based metrics such as Year-month, Quarter, Month ,Year, Date-key.          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4481" y="5963504"/>
            <a:ext cx="16005704" cy="731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198" indent="-412099" lvl="1">
              <a:lnSpc>
                <a:spcPts val="5344"/>
              </a:lnSpc>
              <a:buFont typeface="Arial"/>
              <a:buChar char="•"/>
            </a:pPr>
            <a:r>
              <a:rPr lang="en-US" sz="3817">
                <a:solidFill>
                  <a:srgbClr val="000000"/>
                </a:solidFill>
                <a:latin typeface="Times New Roman"/>
              </a:rPr>
              <a:t>For uniform analysis, currency values are converted to a base currency.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4481" y="4076693"/>
            <a:ext cx="17079038" cy="1407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190" indent="-412095" lvl="1">
              <a:lnSpc>
                <a:spcPts val="5344"/>
              </a:lnSpc>
              <a:buFont typeface="Arial"/>
              <a:buChar char="•"/>
            </a:pPr>
            <a:r>
              <a:rPr lang="en-US" sz="3817">
                <a:solidFill>
                  <a:srgbClr val="000000"/>
                </a:solidFill>
                <a:latin typeface="Times New Roman"/>
              </a:rPr>
              <a:t> Defining relationships and dependencies between different data entities, such as customers, restaurants, and orders.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4481" y="7174039"/>
            <a:ext cx="16744950" cy="208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4190" indent="-412095" lvl="1">
              <a:lnSpc>
                <a:spcPts val="5344"/>
              </a:lnSpc>
              <a:buFont typeface="Arial"/>
              <a:buChar char="•"/>
            </a:pPr>
            <a:r>
              <a:rPr lang="en-US" sz="3817">
                <a:solidFill>
                  <a:srgbClr val="000000"/>
                </a:solidFill>
                <a:latin typeface="Times New Roman"/>
              </a:rPr>
              <a:t> For visualization charts, graphs, pivot tables and dashboards to represent key findings.Utilize tools like Tableau or Power BI for interactive and dynamic visualizations.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3857"/>
            <a:ext cx="6456662" cy="114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9"/>
              </a:lnSpc>
            </a:pPr>
            <a:r>
              <a:rPr lang="en-US" sz="6599">
                <a:solidFill>
                  <a:srgbClr val="DD1818"/>
                </a:solidFill>
                <a:latin typeface="Alice Bold"/>
              </a:rPr>
              <a:t>Data modelling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5400000">
            <a:off x="-10130936" y="7443695"/>
            <a:ext cx="19329734" cy="2141364"/>
          </a:xfrm>
          <a:custGeom>
            <a:avLst/>
            <a:gdLst/>
            <a:ahLst/>
            <a:cxnLst/>
            <a:rect r="r" b="b" t="t" l="l"/>
            <a:pathLst>
              <a:path h="2141364" w="19329734">
                <a:moveTo>
                  <a:pt x="0" y="0"/>
                </a:moveTo>
                <a:lnTo>
                  <a:pt x="19329734" y="0"/>
                </a:lnTo>
                <a:lnTo>
                  <a:pt x="19329734" y="2141363"/>
                </a:lnTo>
                <a:lnTo>
                  <a:pt x="0" y="21413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8828" r="0" b="-257802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05161" y="1646391"/>
            <a:ext cx="14077678" cy="7981084"/>
          </a:xfrm>
          <a:custGeom>
            <a:avLst/>
            <a:gdLst/>
            <a:ahLst/>
            <a:cxnLst/>
            <a:rect r="r" b="b" t="t" l="l"/>
            <a:pathLst>
              <a:path h="7981084" w="14077678">
                <a:moveTo>
                  <a:pt x="0" y="0"/>
                </a:moveTo>
                <a:lnTo>
                  <a:pt x="14077678" y="0"/>
                </a:lnTo>
                <a:lnTo>
                  <a:pt x="14077678" y="7981084"/>
                </a:lnTo>
                <a:lnTo>
                  <a:pt x="0" y="7981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606" t="-34122" r="-28884" b="-2312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1779" y="185397"/>
            <a:ext cx="4273597" cy="114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9"/>
              </a:lnSpc>
            </a:pPr>
            <a:r>
              <a:rPr lang="en-US" sz="6599">
                <a:solidFill>
                  <a:srgbClr val="DD1818"/>
                </a:solidFill>
                <a:latin typeface="Alice Bold"/>
              </a:rPr>
              <a:t>Dashboard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8929729" y="-8680434"/>
            <a:ext cx="19329734" cy="2141364"/>
          </a:xfrm>
          <a:custGeom>
            <a:avLst/>
            <a:gdLst/>
            <a:ahLst/>
            <a:cxnLst/>
            <a:rect r="r" b="b" t="t" l="l"/>
            <a:pathLst>
              <a:path h="2141364" w="19329734">
                <a:moveTo>
                  <a:pt x="0" y="0"/>
                </a:moveTo>
                <a:lnTo>
                  <a:pt x="19329734" y="0"/>
                </a:lnTo>
                <a:lnTo>
                  <a:pt x="19329734" y="2141364"/>
                </a:lnTo>
                <a:lnTo>
                  <a:pt x="0" y="21413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8828" r="0" b="-25780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864615"/>
            <a:ext cx="461962" cy="90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4"/>
              </a:lnSpc>
            </a:pPr>
            <a:r>
              <a:rPr lang="en-US" sz="4717">
                <a:solidFill>
                  <a:srgbClr val="000000"/>
                </a:solidFill>
                <a:latin typeface="Times New Roman"/>
              </a:rPr>
              <a:t>1.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8929729" y="-8680434"/>
            <a:ext cx="19329734" cy="2141364"/>
          </a:xfrm>
          <a:custGeom>
            <a:avLst/>
            <a:gdLst/>
            <a:ahLst/>
            <a:cxnLst/>
            <a:rect r="r" b="b" t="t" l="l"/>
            <a:pathLst>
              <a:path h="2141364" w="19329734">
                <a:moveTo>
                  <a:pt x="0" y="0"/>
                </a:moveTo>
                <a:lnTo>
                  <a:pt x="19329734" y="0"/>
                </a:lnTo>
                <a:lnTo>
                  <a:pt x="19329734" y="2141364"/>
                </a:lnTo>
                <a:lnTo>
                  <a:pt x="0" y="21413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8828" r="0" b="-25780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18468" y="1028700"/>
            <a:ext cx="13981087" cy="7891792"/>
          </a:xfrm>
          <a:custGeom>
            <a:avLst/>
            <a:gdLst/>
            <a:ahLst/>
            <a:cxnLst/>
            <a:rect r="r" b="b" t="t" l="l"/>
            <a:pathLst>
              <a:path h="7891792" w="13981087">
                <a:moveTo>
                  <a:pt x="0" y="0"/>
                </a:moveTo>
                <a:lnTo>
                  <a:pt x="13981087" y="0"/>
                </a:lnTo>
                <a:lnTo>
                  <a:pt x="13981087" y="7891792"/>
                </a:lnTo>
                <a:lnTo>
                  <a:pt x="0" y="7891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821" t="-34757" r="-29821" b="-2433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6590" y="838200"/>
            <a:ext cx="461962" cy="90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4"/>
              </a:lnSpc>
            </a:pPr>
            <a:r>
              <a:rPr lang="en-US" sz="4717">
                <a:solidFill>
                  <a:srgbClr val="000000"/>
                </a:solidFill>
                <a:latin typeface="Times New Roman"/>
              </a:rPr>
              <a:t>2.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87156" y="6172200"/>
            <a:ext cx="3672459" cy="4114800"/>
          </a:xfrm>
          <a:custGeom>
            <a:avLst/>
            <a:gdLst/>
            <a:ahLst/>
            <a:cxnLst/>
            <a:rect r="r" b="b" t="t" l="l"/>
            <a:pathLst>
              <a:path h="4114800" w="3672459">
                <a:moveTo>
                  <a:pt x="0" y="0"/>
                </a:moveTo>
                <a:lnTo>
                  <a:pt x="3672459" y="0"/>
                </a:lnTo>
                <a:lnTo>
                  <a:pt x="367245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9243"/>
            <a:ext cx="4306673" cy="1146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9"/>
              </a:lnSpc>
            </a:pPr>
            <a:r>
              <a:rPr lang="en-US" sz="6599">
                <a:solidFill>
                  <a:srgbClr val="DD1818"/>
                </a:solidFill>
                <a:latin typeface="Alice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9228" y="1418292"/>
            <a:ext cx="16230600" cy="132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1011" indent="-390506" lvl="1">
              <a:lnSpc>
                <a:spcPts val="5064"/>
              </a:lnSpc>
              <a:buFont typeface="Arial"/>
              <a:buChar char="•"/>
            </a:pPr>
            <a:r>
              <a:rPr lang="en-US" sz="3617">
                <a:solidFill>
                  <a:srgbClr val="000000"/>
                </a:solidFill>
                <a:latin typeface="Times New Roman"/>
              </a:rPr>
              <a:t>Zomato is better positioned to enhance the overall user experience for online food delivery and restaurant discovery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9228" y="3068764"/>
            <a:ext cx="16730072" cy="196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1011" indent="-390506" lvl="1">
              <a:lnSpc>
                <a:spcPts val="5064"/>
              </a:lnSpc>
              <a:buFont typeface="Arial"/>
              <a:buChar char="•"/>
            </a:pPr>
            <a:r>
              <a:rPr lang="en-US" sz="3617">
                <a:solidFill>
                  <a:srgbClr val="000000"/>
                </a:solidFill>
                <a:latin typeface="Times New Roman"/>
              </a:rPr>
              <a:t>Top restaurants based on a combination of ratings, reviews, and order volumes as well as percentage of table booking and online delivery have been identified using Excel, Sql, Tableau and PowerBi.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4563" y="5383122"/>
            <a:ext cx="2950527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4500">
                <a:solidFill>
                  <a:srgbClr val="DD1818"/>
                </a:solidFill>
                <a:latin typeface="Arial"/>
              </a:rPr>
              <a:t>Suggestion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79949" y="6402297"/>
            <a:ext cx="16432381" cy="1309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2774" indent="-386387" lvl="1">
              <a:lnSpc>
                <a:spcPts val="5011"/>
              </a:lnSpc>
              <a:buFont typeface="Arial"/>
              <a:buChar char="•"/>
            </a:pPr>
            <a:r>
              <a:rPr lang="en-US" sz="3579">
                <a:solidFill>
                  <a:srgbClr val="000000"/>
                </a:solidFill>
                <a:latin typeface="Times New Roman"/>
              </a:rPr>
              <a:t>T</a:t>
            </a:r>
            <a:r>
              <a:rPr lang="en-US" sz="3579">
                <a:solidFill>
                  <a:srgbClr val="000000"/>
                </a:solidFill>
                <a:latin typeface="Times New Roman"/>
              </a:rPr>
              <a:t>o enhance performance of the restaurants on Zomato, they have engage with users, implement data-driven marketing strategies, improve overall food quality.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5907" y="8102082"/>
            <a:ext cx="16486423" cy="130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2921" indent="-386461" lvl="1">
              <a:lnSpc>
                <a:spcPts val="5011"/>
              </a:lnSpc>
              <a:buFont typeface="Arial"/>
              <a:buChar char="•"/>
            </a:pPr>
            <a:r>
              <a:rPr lang="en-US" sz="3579">
                <a:solidFill>
                  <a:srgbClr val="000000"/>
                </a:solidFill>
                <a:latin typeface="Times New Roman"/>
              </a:rPr>
              <a:t>Optimize delivery routes further by considering real-time traffic data, weather conditions.Minimize delivery times and enhance overall delivery experiences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14002" y="4407924"/>
            <a:ext cx="5547221" cy="1734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139"/>
              </a:lnSpc>
              <a:spcBef>
                <a:spcPct val="0"/>
              </a:spcBef>
            </a:pPr>
            <a:r>
              <a:rPr lang="en-US" sz="10099">
                <a:solidFill>
                  <a:srgbClr val="DD1818"/>
                </a:solidFill>
                <a:latin typeface="Gagalin"/>
              </a:rPr>
              <a:t>Thankyou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DAF2LCsBY8I</dc:identifier>
  <dcterms:modified xsi:type="dcterms:W3CDTF">2011-08-01T06:04:30Z</dcterms:modified>
  <cp:revision>1</cp:revision>
  <dc:title>Zomato Analysis</dc:title>
</cp:coreProperties>
</file>

<file path=docProps/thumbnail.jpeg>
</file>